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04" y="-3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62156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Shape 7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913794" y="4289373"/>
            <a:ext cx="10364431" cy="811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idx="2"/>
          </p:nvPr>
        </p:nvSpPr>
        <p:spPr>
          <a:xfrm>
            <a:off x="1184744" y="698260"/>
            <a:ext cx="9822531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1" cy="6824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Shape 8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1" cy="34272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1" cy="1586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 9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720643" y="3610032"/>
            <a:ext cx="8752299" cy="5947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1" cy="1421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01" name="Shape 101"/>
          <p:cNvSpPr txBox="1"/>
          <p:nvPr/>
        </p:nvSpPr>
        <p:spPr>
          <a:xfrm>
            <a:off x="1001487" y="754166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557557" y="2993577"/>
            <a:ext cx="609599" cy="5847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1" cy="2511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1" cy="1140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1" cy="16050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3298975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5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body" idx="3"/>
          </p:nvPr>
        </p:nvSpPr>
        <p:spPr>
          <a:xfrm>
            <a:off x="4452389" y="2367092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5"/>
          </p:nvPr>
        </p:nvSpPr>
        <p:spPr>
          <a:xfrm>
            <a:off x="7973297" y="2367092"/>
            <a:ext cx="330492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6"/>
          </p:nvPr>
        </p:nvSpPr>
        <p:spPr>
          <a:xfrm>
            <a:off x="7973297" y="2943355"/>
            <a:ext cx="3304927" cy="28478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hape 1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1" cy="16039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913774" y="4204819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idx="2"/>
          </p:nvPr>
        </p:nvSpPr>
        <p:spPr>
          <a:xfrm>
            <a:off x="913774" y="2367092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4"/>
          </p:nvPr>
        </p:nvSpPr>
        <p:spPr>
          <a:xfrm>
            <a:off x="4442758" y="4204819"/>
            <a:ext cx="3301827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pic" idx="5"/>
          </p:nvPr>
        </p:nvSpPr>
        <p:spPr>
          <a:xfrm>
            <a:off x="4441348" y="2367092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7"/>
          </p:nvPr>
        </p:nvSpPr>
        <p:spPr>
          <a:xfrm>
            <a:off x="7973297" y="4204819"/>
            <a:ext cx="3300680" cy="5762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pic" idx="8"/>
          </p:nvPr>
        </p:nvSpPr>
        <p:spPr>
          <a:xfrm>
            <a:off x="7973297" y="2367092"/>
            <a:ext cx="3304927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body" idx="9"/>
          </p:nvPr>
        </p:nvSpPr>
        <p:spPr>
          <a:xfrm>
            <a:off x="7973172" y="4781078"/>
            <a:ext cx="3305052" cy="101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 rot="5400000">
            <a:off x="4383947" y="-1103079"/>
            <a:ext cx="3424106" cy="10364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 rot="5400000">
            <a:off x="2152337" y="-628961"/>
            <a:ext cx="5181599" cy="7658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ape 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913774" y="828562"/>
            <a:ext cx="10351751" cy="27368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1" cy="1368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Shape 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5106026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6172200" y="2367091"/>
            <a:ext cx="5105399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hape 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1146328" y="2371017"/>
            <a:ext cx="4873474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913774" y="3051011"/>
            <a:ext cx="5106026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6396423" y="2371017"/>
            <a:ext cx="4881803" cy="67999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85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6172200" y="3051011"/>
            <a:ext cx="5105401" cy="27401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7" cy="20232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2" cy="518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2"/>
          </p:nvPr>
        </p:nvSpPr>
        <p:spPr>
          <a:xfrm>
            <a:off x="913774" y="2632851"/>
            <a:ext cx="3935688" cy="31583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 7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8" cy="20232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7424803" y="609600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3794" y="2632851"/>
            <a:ext cx="5934948" cy="31583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6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121920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913775" y="2367092"/>
            <a:ext cx="10364451" cy="34241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057400" marR="0" lvl="4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514600" marR="0" lvl="5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971800" marR="0" lvl="6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429000" marR="0" lvl="7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886200" marR="0" lvl="8" indent="-139700" algn="l" rtl="0">
              <a:lnSpc>
                <a:spcPct val="12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6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0514010" y="5883275"/>
            <a:ext cx="764214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odixon@maa.org" TargetMode="External"/><Relationship Id="rId4" Type="http://schemas.openxmlformats.org/officeDocument/2006/relationships/hyperlink" Target="mailto:mdorff@mathematics.byu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theleadershipallianc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ctrTitle"/>
          </p:nvPr>
        </p:nvSpPr>
        <p:spPr>
          <a:xfrm>
            <a:off x="1751011" y="1300784"/>
            <a:ext cx="8689975" cy="2509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DEVELOPING A RESEARCH PLAN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subTitle" idx="1"/>
          </p:nvPr>
        </p:nvSpPr>
        <p:spPr>
          <a:xfrm>
            <a:off x="1751011" y="3886200"/>
            <a:ext cx="8689975" cy="13715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035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DR. KIMBERLY D. KENDRICKS</a:t>
            </a:r>
            <a:br>
              <a:rPr lang="en-US" sz="2035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35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USTARS EARLY CAREER FACULTY DEVELOPMENT WORKSHOP</a:t>
            </a:r>
            <a:br>
              <a:rPr lang="en-US" sz="2035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35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SAM HOUSTON STATE UNIVERSITY </a:t>
            </a:r>
            <a:br>
              <a:rPr lang="en-US" sz="2035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35" b="0" i="0" u="none" strike="noStrike" cap="none">
                <a:solidFill>
                  <a:srgbClr val="7F7F7F"/>
                </a:solidFill>
                <a:latin typeface="Questrial"/>
                <a:ea typeface="Questrial"/>
                <a:cs typeface="Questrial"/>
                <a:sym typeface="Questrial"/>
              </a:rPr>
              <a:t>APRIL 15, 2016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913775" y="395766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NATIONAL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PROGRAMS (for graduates)</a:t>
            </a:r>
            <a:endParaRPr lang="en-US" sz="36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075" y="1743403"/>
            <a:ext cx="10363800" cy="486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MATHEMATICAL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SCIENCES RESEARCH INSTITUTE (UNIVERSITY OF CALIFORNIA, BERKELEY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NATIONAL SECURITY AGENCY SUMMER PROGRAM FOR GRADUATE STUDENTS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NATIONAL SCIENCE FOUNDATION EAST ASIA AND PACIFIC SUMMER INSTITUTES PROGRAM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 smtClean="0"/>
              <a:t>SCIENCE, MATHEMATICS, AND RESEARCH TRANSFORMATION EDUCATION PROGRAM (SMART PROGRAM)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NATIONAL SCIENCE FOUNDATION GRADAUTE RESEARCH FELLOWSHIP PROGRAM</a:t>
            </a:r>
            <a:endParaRPr lang="en-US" sz="2000" b="0" i="0" u="none" strike="noStrike" cap="none" dirty="0" smtClean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126205497"/>
      </p:ext>
    </p:extLst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913775" y="276966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/>
              <a:t>OPPORTUNITIES</a:t>
            </a: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BEYOND</a:t>
            </a:r>
            <a:r>
              <a:rPr lang="en-US"/>
              <a:t>...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914100" y="1695075"/>
            <a:ext cx="10363800" cy="4631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U.S. Department of Education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National Science Foundation (DMS, DUE, HRD)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Department of Energy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Naval Research Laboratory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Air Force Research Laboratory (American Society for Engineering Education)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University Technology Corporation Minority Leaders Program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National Security Agency Mathematical Sciences Program (Individual, Conferences, Sabbaticals, &amp; REUs)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Department of Transportation</a:t>
            </a:r>
          </a:p>
          <a:p>
            <a:pPr marL="457200" marR="0" lvl="0" indent="-381000" algn="l" rtl="0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-US" sz="2400"/>
              <a:t>Institute for Educational Sciences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RESEARCH TOPICS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PAST EXPERIENCE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DISSERTATION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FACULTY ADVISOR/ RESEARCH MENTOR</a:t>
            </a:r>
            <a:b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endParaRPr lang="en-US" sz="18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CONCEPT MAP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63" name="Shape 163"/>
          <p:cNvGrpSpPr/>
          <p:nvPr/>
        </p:nvGrpSpPr>
        <p:grpSpPr>
          <a:xfrm>
            <a:off x="8600443" y="4809157"/>
            <a:ext cx="2108603" cy="746026"/>
            <a:chOff x="140" y="583147"/>
            <a:chExt cx="2108603" cy="746026"/>
          </a:xfrm>
        </p:grpSpPr>
        <p:sp>
          <p:nvSpPr>
            <p:cNvPr id="164" name="Shape 164"/>
            <p:cNvSpPr/>
            <p:nvPr/>
          </p:nvSpPr>
          <p:spPr>
            <a:xfrm>
              <a:off x="1054442" y="891423"/>
              <a:ext cx="746025" cy="1294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59999"/>
                  </a:lnTo>
                  <a:lnTo>
                    <a:pt x="120000" y="59999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2281B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5" name="Shape 165"/>
            <p:cNvSpPr/>
            <p:nvPr/>
          </p:nvSpPr>
          <p:spPr>
            <a:xfrm>
              <a:off x="1008723" y="891423"/>
              <a:ext cx="91439" cy="1294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w="15875" cap="flat" cmpd="sng">
              <a:solidFill>
                <a:srgbClr val="2281B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6" name="Shape 166"/>
            <p:cNvSpPr/>
            <p:nvPr/>
          </p:nvSpPr>
          <p:spPr>
            <a:xfrm>
              <a:off x="308416" y="891423"/>
              <a:ext cx="746025" cy="1294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59999"/>
                  </a:lnTo>
                  <a:lnTo>
                    <a:pt x="0" y="59999"/>
                  </a:lnTo>
                  <a:lnTo>
                    <a:pt x="0" y="120000"/>
                  </a:lnTo>
                </a:path>
              </a:pathLst>
            </a:custGeom>
            <a:noFill/>
            <a:ln w="15875" cap="flat" cmpd="sng">
              <a:solidFill>
                <a:srgbClr val="2281B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7" name="Shape 167"/>
            <p:cNvSpPr/>
            <p:nvPr/>
          </p:nvSpPr>
          <p:spPr>
            <a:xfrm>
              <a:off x="746168" y="583147"/>
              <a:ext cx="616549" cy="308274"/>
            </a:xfrm>
            <a:prstGeom prst="rect">
              <a:avLst/>
            </a:prstGeom>
            <a:solidFill>
              <a:srgbClr val="2CA3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746168" y="583147"/>
              <a:ext cx="616549" cy="308274"/>
            </a:xfrm>
            <a:prstGeom prst="rect">
              <a:avLst/>
            </a:prstGeom>
            <a:noFill/>
            <a:ln>
              <a:noFill/>
            </a:ln>
          </p:spPr>
          <p:txBody>
            <a:bodyPr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140" y="1020898"/>
              <a:ext cx="616549" cy="308274"/>
            </a:xfrm>
            <a:prstGeom prst="rect">
              <a:avLst/>
            </a:prstGeom>
            <a:solidFill>
              <a:srgbClr val="2CA3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0" name="Shape 170"/>
            <p:cNvSpPr txBox="1"/>
            <p:nvPr/>
          </p:nvSpPr>
          <p:spPr>
            <a:xfrm>
              <a:off x="140" y="1020898"/>
              <a:ext cx="616549" cy="308274"/>
            </a:xfrm>
            <a:prstGeom prst="rect">
              <a:avLst/>
            </a:prstGeom>
            <a:noFill/>
            <a:ln>
              <a:noFill/>
            </a:ln>
          </p:spPr>
          <p:txBody>
            <a:bodyPr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746168" y="1020898"/>
              <a:ext cx="616549" cy="308274"/>
            </a:xfrm>
            <a:prstGeom prst="rect">
              <a:avLst/>
            </a:prstGeom>
            <a:solidFill>
              <a:srgbClr val="2CA3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 txBox="1"/>
            <p:nvPr/>
          </p:nvSpPr>
          <p:spPr>
            <a:xfrm>
              <a:off x="746168" y="1020898"/>
              <a:ext cx="616549" cy="308274"/>
            </a:xfrm>
            <a:prstGeom prst="rect">
              <a:avLst/>
            </a:prstGeom>
            <a:noFill/>
            <a:ln>
              <a:noFill/>
            </a:ln>
          </p:spPr>
          <p:txBody>
            <a:bodyPr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492194" y="1020898"/>
              <a:ext cx="616549" cy="308274"/>
            </a:xfrm>
            <a:prstGeom prst="rect">
              <a:avLst/>
            </a:prstGeom>
            <a:solidFill>
              <a:srgbClr val="2CA3EE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1492194" y="1020898"/>
              <a:ext cx="616549" cy="308274"/>
            </a:xfrm>
            <a:prstGeom prst="rect">
              <a:avLst/>
            </a:prstGeom>
            <a:noFill/>
            <a:ln>
              <a:noFill/>
            </a:ln>
          </p:spPr>
          <p:txBody>
            <a:bodyPr lIns="13325" tIns="13325" rIns="13325" bIns="1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75" name="Shape 175"/>
          <p:cNvGrpSpPr/>
          <p:nvPr/>
        </p:nvGrpSpPr>
        <p:grpSpPr>
          <a:xfrm>
            <a:off x="1696994" y="4637903"/>
            <a:ext cx="2029254" cy="1664892"/>
            <a:chOff x="0" y="0"/>
            <a:chExt cx="2029254" cy="1664892"/>
          </a:xfrm>
        </p:grpSpPr>
        <p:sp>
          <p:nvSpPr>
            <p:cNvPr id="176" name="Shape 176"/>
            <p:cNvSpPr/>
            <p:nvPr/>
          </p:nvSpPr>
          <p:spPr>
            <a:xfrm>
              <a:off x="0" y="1253474"/>
              <a:ext cx="2029254" cy="411418"/>
            </a:xfrm>
            <a:prstGeom prst="rect">
              <a:avLst/>
            </a:prstGeom>
            <a:solidFill>
              <a:srgbClr val="4ACAA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 txBox="1"/>
            <p:nvPr/>
          </p:nvSpPr>
          <p:spPr>
            <a:xfrm>
              <a:off x="0" y="1253474"/>
              <a:ext cx="2029254" cy="222165"/>
            </a:xfrm>
            <a:prstGeom prst="rect">
              <a:avLst/>
            </a:prstGeom>
            <a:noFill/>
            <a:ln>
              <a:noFill/>
            </a:ln>
          </p:spPr>
          <p:txBody>
            <a:bodyPr lIns="56875" tIns="56875" rIns="56875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0" y="1467411"/>
              <a:ext cx="1014626" cy="189251"/>
            </a:xfrm>
            <a:prstGeom prst="rect">
              <a:avLst/>
            </a:prstGeom>
            <a:solidFill>
              <a:srgbClr val="CDECE2">
                <a:alpha val="89803"/>
              </a:srgbClr>
            </a:solidFill>
            <a:ln w="15875" cap="flat" cmpd="sng">
              <a:solidFill>
                <a:srgbClr val="CDECE2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 txBox="1"/>
            <p:nvPr/>
          </p:nvSpPr>
          <p:spPr>
            <a:xfrm>
              <a:off x="0" y="1467411"/>
              <a:ext cx="1014626" cy="189251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15225" rIns="853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1014626" y="1467411"/>
              <a:ext cx="1014626" cy="189251"/>
            </a:xfrm>
            <a:prstGeom prst="rect">
              <a:avLst/>
            </a:prstGeom>
            <a:solidFill>
              <a:srgbClr val="D8E9D0">
                <a:alpha val="89803"/>
              </a:srgbClr>
            </a:solidFill>
            <a:ln w="15875" cap="flat" cmpd="sng">
              <a:solidFill>
                <a:srgbClr val="D8E9D0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 txBox="1"/>
            <p:nvPr/>
          </p:nvSpPr>
          <p:spPr>
            <a:xfrm>
              <a:off x="1014626" y="1467411"/>
              <a:ext cx="1014626" cy="189251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15225" rIns="853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 rot="10800000">
              <a:off x="0" y="626884"/>
              <a:ext cx="2029254" cy="63276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 txBox="1"/>
            <p:nvPr/>
          </p:nvSpPr>
          <p:spPr>
            <a:xfrm>
              <a:off x="0" y="626883"/>
              <a:ext cx="2029254" cy="222098"/>
            </a:xfrm>
            <a:prstGeom prst="rect">
              <a:avLst/>
            </a:prstGeom>
            <a:noFill/>
            <a:ln>
              <a:noFill/>
            </a:ln>
          </p:spPr>
          <p:txBody>
            <a:bodyPr lIns="56875" tIns="56875" rIns="56875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0" y="848983"/>
              <a:ext cx="1014626" cy="189194"/>
            </a:xfrm>
            <a:prstGeom prst="rect">
              <a:avLst/>
            </a:prstGeom>
            <a:solidFill>
              <a:srgbClr val="F1DECD">
                <a:alpha val="89803"/>
              </a:srgbClr>
            </a:solidFill>
            <a:ln w="15875" cap="flat" cmpd="sng">
              <a:solidFill>
                <a:srgbClr val="F1DECD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 txBox="1"/>
            <p:nvPr/>
          </p:nvSpPr>
          <p:spPr>
            <a:xfrm>
              <a:off x="0" y="848983"/>
              <a:ext cx="1014626" cy="189194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15225" rIns="853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014626" y="848983"/>
              <a:ext cx="1014626" cy="189194"/>
            </a:xfrm>
            <a:prstGeom prst="rect">
              <a:avLst/>
            </a:prstGeom>
            <a:solidFill>
              <a:srgbClr val="EDD2CC">
                <a:alpha val="89803"/>
              </a:srgbClr>
            </a:solidFill>
            <a:ln w="15875" cap="flat" cmpd="sng">
              <a:solidFill>
                <a:srgbClr val="EDD2CC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 txBox="1"/>
            <p:nvPr/>
          </p:nvSpPr>
          <p:spPr>
            <a:xfrm>
              <a:off x="1014626" y="848983"/>
              <a:ext cx="1014626" cy="189194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15225" rIns="853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10800000">
              <a:off x="0" y="0"/>
              <a:ext cx="2029254" cy="63276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4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 txBox="1"/>
            <p:nvPr/>
          </p:nvSpPr>
          <p:spPr>
            <a:xfrm>
              <a:off x="0" y="0"/>
              <a:ext cx="2029254" cy="222098"/>
            </a:xfrm>
            <a:prstGeom prst="rect">
              <a:avLst/>
            </a:prstGeom>
            <a:noFill/>
            <a:ln>
              <a:noFill/>
            </a:ln>
          </p:spPr>
          <p:txBody>
            <a:bodyPr lIns="56875" tIns="56875" rIns="56875" bIns="56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0" y="222392"/>
              <a:ext cx="1014626" cy="189194"/>
            </a:xfrm>
            <a:prstGeom prst="rect">
              <a:avLst/>
            </a:prstGeom>
            <a:solidFill>
              <a:srgbClr val="E0CFEE">
                <a:alpha val="89803"/>
              </a:srgbClr>
            </a:solidFill>
            <a:ln w="15875" cap="flat" cmpd="sng">
              <a:solidFill>
                <a:srgbClr val="E0CFEE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 txBox="1"/>
            <p:nvPr/>
          </p:nvSpPr>
          <p:spPr>
            <a:xfrm>
              <a:off x="0" y="222392"/>
              <a:ext cx="1014626" cy="189194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15225" rIns="853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2" name="Shape 192"/>
            <p:cNvSpPr/>
            <p:nvPr/>
          </p:nvSpPr>
          <p:spPr>
            <a:xfrm>
              <a:off x="1014626" y="222392"/>
              <a:ext cx="1014626" cy="189194"/>
            </a:xfrm>
            <a:prstGeom prst="rect">
              <a:avLst/>
            </a:prstGeom>
            <a:solidFill>
              <a:srgbClr val="CDECE2">
                <a:alpha val="89803"/>
              </a:srgbClr>
            </a:solidFill>
            <a:ln w="15875" cap="flat" cmpd="sng">
              <a:solidFill>
                <a:srgbClr val="CDECE2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 txBox="1"/>
            <p:nvPr/>
          </p:nvSpPr>
          <p:spPr>
            <a:xfrm>
              <a:off x="1014626" y="222392"/>
              <a:ext cx="1014626" cy="189194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15225" rIns="853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5354400" y="4580237"/>
            <a:ext cx="1971975" cy="1516904"/>
            <a:chOff x="263416" y="0"/>
            <a:chExt cx="1971975" cy="1516904"/>
          </a:xfrm>
        </p:grpSpPr>
        <p:sp>
          <p:nvSpPr>
            <p:cNvPr id="195" name="Shape 195"/>
            <p:cNvSpPr/>
            <p:nvPr/>
          </p:nvSpPr>
          <p:spPr>
            <a:xfrm>
              <a:off x="1486041" y="1031495"/>
              <a:ext cx="749350" cy="48540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4DB8C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6" name="Shape 196"/>
            <p:cNvSpPr txBox="1"/>
            <p:nvPr/>
          </p:nvSpPr>
          <p:spPr>
            <a:xfrm>
              <a:off x="1721510" y="1163509"/>
              <a:ext cx="503218" cy="342730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7" name="Shape 197"/>
            <p:cNvSpPr/>
            <p:nvPr/>
          </p:nvSpPr>
          <p:spPr>
            <a:xfrm>
              <a:off x="263416" y="1031495"/>
              <a:ext cx="749350" cy="48540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A15BD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8" name="Shape 198"/>
            <p:cNvSpPr txBox="1"/>
            <p:nvPr/>
          </p:nvSpPr>
          <p:spPr>
            <a:xfrm>
              <a:off x="274080" y="1163509"/>
              <a:ext cx="503218" cy="342730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199" name="Shape 199"/>
            <p:cNvSpPr/>
            <p:nvPr/>
          </p:nvSpPr>
          <p:spPr>
            <a:xfrm>
              <a:off x="1418061" y="0"/>
              <a:ext cx="749350" cy="48540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63CE3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0" name="Shape 200"/>
            <p:cNvSpPr txBox="1"/>
            <p:nvPr/>
          </p:nvSpPr>
          <p:spPr>
            <a:xfrm>
              <a:off x="1653528" y="10662"/>
              <a:ext cx="503218" cy="342730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263416" y="0"/>
              <a:ext cx="749350" cy="485409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803"/>
              </a:schemeClr>
            </a:solidFill>
            <a:ln w="15875" cap="flat" cmpd="sng">
              <a:solidFill>
                <a:srgbClr val="CE643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274080" y="10662"/>
              <a:ext cx="503218" cy="342730"/>
            </a:xfrm>
            <a:prstGeom prst="rect">
              <a:avLst/>
            </a:prstGeom>
            <a:noFill/>
            <a:ln>
              <a:noFill/>
            </a:ln>
          </p:spPr>
          <p:txBody>
            <a:bodyPr lIns="53325" tIns="53325" rIns="53325" bIns="53325" anchor="t" anchorCtr="0">
              <a:noAutofit/>
            </a:bodyPr>
            <a:lstStyle/>
            <a:p>
              <a:pPr marL="57150" marR="0" lvl="1" indent="-571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Font typeface="Questrial"/>
                <a:buNone/>
              </a:pPr>
              <a:endParaRPr sz="11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3" name="Shape 203"/>
            <p:cNvSpPr/>
            <p:nvPr/>
          </p:nvSpPr>
          <p:spPr>
            <a:xfrm>
              <a:off x="577416" y="86463"/>
              <a:ext cx="656818" cy="6568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CE643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769793" y="278840"/>
              <a:ext cx="464440" cy="464440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5" name="Shape 205"/>
            <p:cNvSpPr/>
            <p:nvPr/>
          </p:nvSpPr>
          <p:spPr>
            <a:xfrm rot="5400000">
              <a:off x="1264573" y="86463"/>
              <a:ext cx="656818" cy="6568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63CE3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6" name="Shape 206"/>
            <p:cNvSpPr txBox="1"/>
            <p:nvPr/>
          </p:nvSpPr>
          <p:spPr>
            <a:xfrm>
              <a:off x="1264574" y="278840"/>
              <a:ext cx="464440" cy="464440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7" name="Shape 207"/>
            <p:cNvSpPr/>
            <p:nvPr/>
          </p:nvSpPr>
          <p:spPr>
            <a:xfrm rot="10800000">
              <a:off x="1264573" y="773621"/>
              <a:ext cx="656818" cy="6568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4DB8CF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8" name="Shape 208"/>
            <p:cNvSpPr txBox="1"/>
            <p:nvPr/>
          </p:nvSpPr>
          <p:spPr>
            <a:xfrm>
              <a:off x="1264574" y="773620"/>
              <a:ext cx="464440" cy="464440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09" name="Shape 209"/>
            <p:cNvSpPr/>
            <p:nvPr/>
          </p:nvSpPr>
          <p:spPr>
            <a:xfrm rot="-5400000">
              <a:off x="577416" y="773621"/>
              <a:ext cx="656818" cy="6568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5"/>
                    <a:pt x="53725" y="0"/>
                    <a:pt x="119999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A15BD0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 txBox="1"/>
            <p:nvPr/>
          </p:nvSpPr>
          <p:spPr>
            <a:xfrm>
              <a:off x="769793" y="773620"/>
              <a:ext cx="464440" cy="464440"/>
            </a:xfrm>
            <a:prstGeom prst="rect">
              <a:avLst/>
            </a:prstGeom>
            <a:noFill/>
            <a:ln>
              <a:noFill/>
            </a:ln>
          </p:spPr>
          <p:txBody>
            <a:bodyPr lIns="71100" tIns="71100" rIns="71100" bIns="711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211" name="Shape 211"/>
            <p:cNvSpPr/>
            <p:nvPr/>
          </p:nvSpPr>
          <p:spPr>
            <a:xfrm>
              <a:off x="1136016" y="621931"/>
              <a:ext cx="226776" cy="1971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3"/>
                    <a:pt x="25367" y="12492"/>
                    <a:pt x="51107" y="8230"/>
                  </a:cubicBezTo>
                  <a:cubicBezTo>
                    <a:pt x="76847" y="3969"/>
                    <a:pt x="101960" y="18574"/>
                    <a:pt x="110520" y="42783"/>
                  </a:cubicBezTo>
                  <a:lnTo>
                    <a:pt x="116427" y="42783"/>
                  </a:lnTo>
                  <a:lnTo>
                    <a:pt x="106956" y="59999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5"/>
                    <a:pt x="68571" y="19474"/>
                    <a:pt x="50447" y="23561"/>
                  </a:cubicBezTo>
                  <a:cubicBezTo>
                    <a:pt x="32323" y="27648"/>
                    <a:pt x="19565" y="42701"/>
                    <a:pt x="19565" y="60000"/>
                  </a:cubicBezTo>
                  <a:close/>
                </a:path>
              </a:pathLst>
            </a:custGeom>
            <a:solidFill>
              <a:srgbClr val="EDD2C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2" name="Shape 212"/>
            <p:cNvSpPr/>
            <p:nvPr/>
          </p:nvSpPr>
          <p:spPr>
            <a:xfrm rot="10800000">
              <a:off x="1136015" y="697776"/>
              <a:ext cx="226776" cy="1971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21" y="60000"/>
                  </a:moveTo>
                  <a:lnTo>
                    <a:pt x="6521" y="60000"/>
                  </a:lnTo>
                  <a:cubicBezTo>
                    <a:pt x="6521" y="34373"/>
                    <a:pt x="25367" y="12492"/>
                    <a:pt x="51107" y="8230"/>
                  </a:cubicBezTo>
                  <a:cubicBezTo>
                    <a:pt x="76847" y="3969"/>
                    <a:pt x="101960" y="18574"/>
                    <a:pt x="110520" y="42783"/>
                  </a:cubicBezTo>
                  <a:lnTo>
                    <a:pt x="116427" y="42783"/>
                  </a:lnTo>
                  <a:lnTo>
                    <a:pt x="106956" y="59999"/>
                  </a:lnTo>
                  <a:lnTo>
                    <a:pt x="90340" y="42783"/>
                  </a:lnTo>
                  <a:lnTo>
                    <a:pt x="95921" y="42783"/>
                  </a:lnTo>
                  <a:cubicBezTo>
                    <a:pt x="87358" y="27415"/>
                    <a:pt x="68571" y="19474"/>
                    <a:pt x="50447" y="23561"/>
                  </a:cubicBezTo>
                  <a:cubicBezTo>
                    <a:pt x="32323" y="27648"/>
                    <a:pt x="19565" y="42701"/>
                    <a:pt x="19565" y="60000"/>
                  </a:cubicBezTo>
                  <a:close/>
                </a:path>
              </a:pathLst>
            </a:custGeom>
            <a:solidFill>
              <a:srgbClr val="EDD2CC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GOALS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SEE HANDOUT – </a:t>
            </a:r>
            <a:b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“DEVELOP YOUR SUCCESS PLAN” CALIFORNIA STATE UNIVERSITY, SCHOLAR COMMONS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KEEP IN MIND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THEMATIC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MANY OPPORTUNITIES STEM FROM ONE PROJECT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CREATE TIERS OF PEER-REVIEWED JOURNALS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3635" y="3496936"/>
            <a:ext cx="4678800" cy="31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913775" y="288341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PRODUCTIVITY TRACKING SYS</a:t>
            </a:r>
            <a:r>
              <a:rPr lang="en-US"/>
              <a:t>TEM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245500" y="2034475"/>
            <a:ext cx="5575800" cy="4529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COLUMNS - MONTH (LEAVE 4 COLUMNS BLANK)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ROWS- LIST EACH RESEARCH ACTIVITY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CODING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 = RESEARCH )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W=WRITING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 = UNDER REVIEW</a:t>
            </a:r>
          </a:p>
          <a:p>
            <a:pPr marL="685800" marR="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 = PUBLISHING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SCHEDULING TIME IN YOUR CALENDAR</a:t>
            </a:r>
          </a:p>
        </p:txBody>
      </p:sp>
      <p:pic>
        <p:nvPicPr>
          <p:cNvPr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2774" y="1884525"/>
            <a:ext cx="6444975" cy="487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913775" y="61851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IMPORTANT TAKE-AWAYS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13774" y="2367091"/>
            <a:ext cx="10363826" cy="342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ACKNOWLEDGE YOUR TRUE INTERESTS/PASSIONS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STAY THE COURSE OF YOUR RESEARCH PLAN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MAKE TIME FOR YOURSELF; PROTECT YOUR PRODUCTIVITY!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POST YOUR LONG TERM GOALS ON YOUR DESK AS A REMINDER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							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ctrTitle"/>
          </p:nvPr>
        </p:nvSpPr>
        <p:spPr>
          <a:xfrm>
            <a:off x="534599" y="1746275"/>
            <a:ext cx="10974300" cy="2509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FINDING FUNDING FOR UNDERGRADUATE RESEARCH </a:t>
            </a:r>
            <a:r>
              <a:rPr lang="en-US"/>
              <a:t>WITH </a:t>
            </a:r>
            <a:r>
              <a:rPr lang="en-US" sz="4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UNDERREPRESENTED STUDENTS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913774" y="328806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/>
              <a:t>MATH</a:t>
            </a:r>
            <a:r>
              <a:rPr lang="en-US" sz="3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ORGANIZATIONS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49950" y="1523075"/>
            <a:ext cx="10892100" cy="521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54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MAA’S NATIONAL RESEARCH EXPERIENCES FOR UNDERGRADUATES PROGRAM (NREUP)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HELD ANNUALLY; DEADLINE: LAST FRIDAY IN FEBRUARY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BUDGET: $27,500 (FACULTY STIPEND $5,500; STUDENT STIPEND + PLUS ROOM AND BOARD, SUPPLIES)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MINIMUM OF FOUR PARTICIPANTS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RESEARCH DURATION: 6-1O WEEKS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POC: OLGA DIXON, </a:t>
            </a:r>
            <a:r>
              <a:rPr lang="en-US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ODIXON@MAA.ORG</a:t>
            </a:r>
            <a:r>
              <a:rPr lang="en-US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, 202-319-8498</a:t>
            </a:r>
          </a:p>
          <a:p>
            <a:pPr marL="228600" marR="0" lvl="0" indent="-2254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BRIGHAM YOUNG UNIVERSITY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HELD ANNUALLY; DEADLINE: MID-NOVEMBER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BUDGET: $12,000-$25,000 (FACULTY STIPEND $6,000; STUDENT STIPEND $3,000, TRAVEL, SUPPLIES)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MINIMUM OF TWO PARTICIPANTS (2-5 PER FACULTY MEMBER)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FACULTY RESEARCH WORKSHOP </a:t>
            </a:r>
          </a:p>
          <a:p>
            <a:pPr marL="685800" marR="0" lvl="1" indent="-237172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POC: MICHAEL DORFF, </a:t>
            </a:r>
            <a:r>
              <a:rPr lang="en-US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MDORFF@MATHEMATICS.BYU.EDU</a:t>
            </a:r>
            <a:r>
              <a:rPr lang="en-US" b="0" i="0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, 801-422-1752</a:t>
            </a:r>
          </a:p>
          <a:p>
            <a:pPr marL="228600" marR="0" lvl="0" indent="-228600" algn="l" rtl="0">
              <a:lnSpc>
                <a:spcPct val="110000"/>
              </a:lnSpc>
              <a:spcBef>
                <a:spcPts val="1000"/>
              </a:spcBef>
              <a:buClr>
                <a:schemeClr val="dk1"/>
              </a:buClr>
              <a:buSzPct val="97368"/>
              <a:buFont typeface="Arial"/>
              <a:buNone/>
            </a:pPr>
            <a:endParaRPr sz="185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913775" y="395766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600" b="0" i="0" u="none" strike="noStrike" cap="none" dirty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NATIONAL </a:t>
            </a:r>
            <a:r>
              <a:rPr lang="en-US" sz="3600" b="0" i="0" u="none" strike="noStrike" cap="none" dirty="0" smtClean="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PROGRAMS (for Undergraduates)</a:t>
            </a:r>
            <a:endParaRPr lang="en-US" sz="3600" b="0" i="0" u="none" strike="noStrike" cap="none" dirty="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914075" y="1743403"/>
            <a:ext cx="10363800" cy="486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RESEARCH EXPERIENCES FOR UNDERGRADUATES (VISIT </a:t>
            </a:r>
            <a:r>
              <a:rPr lang="en-US" sz="2000" b="0" i="0" u="sng" strike="noStrike" cap="none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WWW.THELEADERSHIPALLIANCE.ORG</a:t>
            </a: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MATHEMATICAL SCIENCES RESEARCH INSTITUTE (UNIVERSITY OF CALIFORNIA, BERKELEY)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BIOSTATISTICS ENRICHMENT TRAINING DIVERSITY PROGRAM (COLUMBIA UNIVERSITY)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MATHEMATICAL AND THEORETICAL BIOLOGY INSTITUTE (ARIZONA STATE UNIVERSITY)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SUMMER PROGRAM TO INCREASE DIVERSITY IN UNDERGRADUATE RESEARCH (UNIVERSITY OF NORTH CAROLINA, CHARLOTTE)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XSEDE SCHOLARS PROGRAM (RICE UNIVERSITY)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440</Words>
  <Application>Microsoft Macintosh PowerPoint</Application>
  <PresentationFormat>Custom</PresentationFormat>
  <Paragraphs>67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Droplet</vt:lpstr>
      <vt:lpstr>DEVELOPING A RESEARCH PLAN</vt:lpstr>
      <vt:lpstr>RESEARCH TOPICS</vt:lpstr>
      <vt:lpstr>GOALS</vt:lpstr>
      <vt:lpstr>KEEP IN MIND</vt:lpstr>
      <vt:lpstr>PRODUCTIVITY TRACKING SYSTEM</vt:lpstr>
      <vt:lpstr>IMPORTANT TAKE-AWAYS</vt:lpstr>
      <vt:lpstr>FINDING FUNDING FOR UNDERGRADUATE RESEARCH WITH UNDERREPRESENTED STUDENTS</vt:lpstr>
      <vt:lpstr>MATH ORGANIZATIONS</vt:lpstr>
      <vt:lpstr>NATIONAL PROGRAMS (for Undergraduates)</vt:lpstr>
      <vt:lpstr>NATIONAL PROGRAMS (for graduates)</vt:lpstr>
      <vt:lpstr>OPPORTUNITIES BEYOND...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RESEARCH PLAN</dc:title>
  <cp:lastModifiedBy>Kimberly Kendricks</cp:lastModifiedBy>
  <cp:revision>3</cp:revision>
  <dcterms:modified xsi:type="dcterms:W3CDTF">2016-05-06T22:08:52Z</dcterms:modified>
</cp:coreProperties>
</file>